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5" r:id="rId9"/>
    <p:sldId id="267"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5" d="100"/>
          <a:sy n="85" d="100"/>
        </p:scale>
        <p:origin x="28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jpg>
</file>

<file path=ppt/media/image12.jpeg>
</file>

<file path=ppt/media/image13.jpg>
</file>

<file path=ppt/media/image14.jpg>
</file>

<file path=ppt/media/image2.png>
</file>

<file path=ppt/media/image3.png>
</file>

<file path=ppt/media/image4.jpeg>
</file>

<file path=ppt/media/image5.jpg>
</file>

<file path=ppt/media/image6.jpg>
</file>

<file path=ppt/media/image7.jpe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48C92C-A857-49EE-AE98-D59385B14E4C}"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476045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2029652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21636273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743305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2240074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048C92C-A857-49EE-AE98-D59385B14E4C}" type="datetimeFigureOut">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6508047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048C92C-A857-49EE-AE98-D59385B14E4C}" type="datetimeFigureOut">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1203857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8C92C-A857-49EE-AE98-D59385B14E4C}"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8256620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8C92C-A857-49EE-AE98-D59385B14E4C}"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25000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8C92C-A857-49EE-AE98-D59385B14E4C}"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410627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48C92C-A857-49EE-AE98-D59385B14E4C}"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93429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720591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48C92C-A857-49EE-AE98-D59385B14E4C}" type="datetimeFigureOut">
              <a:rPr lang="en-US" smtClean="0"/>
              <a:t>10/17/2021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659587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048C92C-A857-49EE-AE98-D59385B14E4C}" type="datetimeFigureOut">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1554941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D048C92C-A857-49EE-AE98-D59385B14E4C}" type="datetimeFigureOut">
              <a:rPr lang="en-US" smtClean="0"/>
              <a:t>10/17/2021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3690199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3589263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8C92C-A857-49EE-AE98-D59385B14E4C}"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59CA-F772-4948-A377-4DEDB01F6B26}" type="slidenum">
              <a:rPr lang="en-US" smtClean="0"/>
              <a:t>‹#›</a:t>
            </a:fld>
            <a:endParaRPr lang="en-US"/>
          </a:p>
        </p:txBody>
      </p:sp>
    </p:spTree>
    <p:extLst>
      <p:ext uri="{BB962C8B-B14F-4D97-AF65-F5344CB8AC3E}">
        <p14:creationId xmlns:p14="http://schemas.microsoft.com/office/powerpoint/2010/main" val="4023929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D048C92C-A857-49EE-AE98-D59385B14E4C}" type="datetimeFigureOut">
              <a:rPr lang="en-US" smtClean="0"/>
              <a:t>10/17/2021</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EDAD59CA-F772-4948-A377-4DEDB01F6B26}" type="slidenum">
              <a:rPr lang="en-US" smtClean="0"/>
              <a:t>‹#›</a:t>
            </a:fld>
            <a:endParaRPr lang="en-US"/>
          </a:p>
        </p:txBody>
      </p:sp>
    </p:spTree>
    <p:extLst>
      <p:ext uri="{BB962C8B-B14F-4D97-AF65-F5344CB8AC3E}">
        <p14:creationId xmlns:p14="http://schemas.microsoft.com/office/powerpoint/2010/main" val="91709322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2" Type="http://schemas.openxmlformats.org/officeDocument/2006/relationships/hyperlink" Target="https://kellidsmith.github.io/SMU_Project3_Group2/Website%20-%20Copy/dashboard.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hyperlink" Target="https://github.com/chris-krokus/Project-3-Group-4/tree/master/Resources" TargetMode="External"/><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pubmed.ncbi.nlm.nih.gov/749390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F8BF5-79DA-423F-90EF-1266F29D4796}"/>
              </a:ext>
            </a:extLst>
          </p:cNvPr>
          <p:cNvSpPr>
            <a:spLocks noGrp="1"/>
          </p:cNvSpPr>
          <p:nvPr>
            <p:ph type="ctrTitle"/>
          </p:nvPr>
        </p:nvSpPr>
        <p:spPr>
          <a:xfrm>
            <a:off x="1751012" y="462587"/>
            <a:ext cx="8689976" cy="2509213"/>
          </a:xfrm>
        </p:spPr>
        <p:txBody>
          <a:bodyPr/>
          <a:lstStyle/>
          <a:p>
            <a:r>
              <a:rPr lang="en-US" dirty="0">
                <a:solidFill>
                  <a:srgbClr val="0070C0"/>
                </a:solidFill>
              </a:rPr>
              <a:t>Austin Animal shelter data page</a:t>
            </a:r>
          </a:p>
        </p:txBody>
      </p:sp>
      <p:sp>
        <p:nvSpPr>
          <p:cNvPr id="3" name="Subtitle 2">
            <a:extLst>
              <a:ext uri="{FF2B5EF4-FFF2-40B4-BE49-F238E27FC236}">
                <a16:creationId xmlns:a16="http://schemas.microsoft.com/office/drawing/2014/main" id="{1FDD2448-7B64-4432-9E37-CC40C459BD8A}"/>
              </a:ext>
            </a:extLst>
          </p:cNvPr>
          <p:cNvSpPr>
            <a:spLocks noGrp="1"/>
          </p:cNvSpPr>
          <p:nvPr>
            <p:ph type="subTitle" idx="1"/>
          </p:nvPr>
        </p:nvSpPr>
        <p:spPr>
          <a:xfrm>
            <a:off x="1751012" y="3324225"/>
            <a:ext cx="8689976" cy="1371599"/>
          </a:xfrm>
        </p:spPr>
        <p:txBody>
          <a:bodyPr>
            <a:normAutofit/>
          </a:bodyPr>
          <a:lstStyle/>
          <a:p>
            <a:r>
              <a:rPr lang="en-US" sz="2400" dirty="0">
                <a:solidFill>
                  <a:srgbClr val="0070C0"/>
                </a:solidFill>
              </a:rPr>
              <a:t>Kelli Smith, Jonathan Arnold, Greyson </a:t>
            </a:r>
            <a:r>
              <a:rPr lang="en-US" sz="2400" dirty="0" err="1">
                <a:solidFill>
                  <a:srgbClr val="0070C0"/>
                </a:solidFill>
              </a:rPr>
              <a:t>moore</a:t>
            </a:r>
            <a:r>
              <a:rPr lang="en-US" sz="2400" dirty="0">
                <a:solidFill>
                  <a:srgbClr val="0070C0"/>
                </a:solidFill>
              </a:rPr>
              <a:t> and </a:t>
            </a:r>
            <a:r>
              <a:rPr lang="en-US" sz="2400" dirty="0" err="1">
                <a:solidFill>
                  <a:srgbClr val="0070C0"/>
                </a:solidFill>
              </a:rPr>
              <a:t>lucas</a:t>
            </a:r>
            <a:r>
              <a:rPr lang="en-US" sz="2400" dirty="0">
                <a:solidFill>
                  <a:srgbClr val="0070C0"/>
                </a:solidFill>
              </a:rPr>
              <a:t> da silva</a:t>
            </a:r>
          </a:p>
        </p:txBody>
      </p:sp>
      <p:pic>
        <p:nvPicPr>
          <p:cNvPr id="5" name="Picture 4" descr="A person holding a dog&#10;&#10;Description automatically generated with medium confidence">
            <a:extLst>
              <a:ext uri="{FF2B5EF4-FFF2-40B4-BE49-F238E27FC236}">
                <a16:creationId xmlns:a16="http://schemas.microsoft.com/office/drawing/2014/main" id="{CEDCDCC1-7337-4787-916F-7F34C16682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321409" y="4575270"/>
            <a:ext cx="1712048" cy="2282730"/>
          </a:xfrm>
          <a:prstGeom prst="rect">
            <a:avLst/>
          </a:prstGeom>
        </p:spPr>
      </p:pic>
      <p:pic>
        <p:nvPicPr>
          <p:cNvPr id="9" name="Picture 8" descr="A person holding a dog&#10;&#10;Description automatically generated with medium confidence">
            <a:extLst>
              <a:ext uri="{FF2B5EF4-FFF2-40B4-BE49-F238E27FC236}">
                <a16:creationId xmlns:a16="http://schemas.microsoft.com/office/drawing/2014/main" id="{8E806D5F-04B2-4852-975E-476B42A80D8B}"/>
              </a:ext>
            </a:extLst>
          </p:cNvPr>
          <p:cNvPicPr>
            <a:picLocks noChangeAspect="1"/>
          </p:cNvPicPr>
          <p:nvPr/>
        </p:nvPicPr>
        <p:blipFill rotWithShape="1">
          <a:blip r:embed="rId3">
            <a:extLst>
              <a:ext uri="{28A0092B-C50C-407E-A947-70E740481C1C}">
                <a14:useLocalDpi xmlns:a14="http://schemas.microsoft.com/office/drawing/2010/main" val="0"/>
              </a:ext>
            </a:extLst>
          </a:blip>
          <a:srcRect t="27777" b="28889"/>
          <a:stretch/>
        </p:blipFill>
        <p:spPr>
          <a:xfrm>
            <a:off x="3600450" y="4695824"/>
            <a:ext cx="2245337" cy="2162176"/>
          </a:xfrm>
          <a:prstGeom prst="rect">
            <a:avLst/>
          </a:prstGeom>
        </p:spPr>
      </p:pic>
      <p:pic>
        <p:nvPicPr>
          <p:cNvPr id="11" name="Picture 10" descr="A person and a dog&#10;&#10;Description automatically generated">
            <a:extLst>
              <a:ext uri="{FF2B5EF4-FFF2-40B4-BE49-F238E27FC236}">
                <a16:creationId xmlns:a16="http://schemas.microsoft.com/office/drawing/2014/main" id="{90CFBF0F-E226-479A-8D01-6A99E47D9E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7385" y="4575269"/>
            <a:ext cx="2495550" cy="2282731"/>
          </a:xfrm>
          <a:prstGeom prst="rect">
            <a:avLst/>
          </a:prstGeom>
        </p:spPr>
      </p:pic>
      <p:pic>
        <p:nvPicPr>
          <p:cNvPr id="6" name="Picture 5" descr="A person and a dog&#10;&#10;Description automatically generated with medium confidence">
            <a:extLst>
              <a:ext uri="{FF2B5EF4-FFF2-40B4-BE49-F238E27FC236}">
                <a16:creationId xmlns:a16="http://schemas.microsoft.com/office/drawing/2014/main" id="{5B1A579E-595C-4845-8CB2-6C9BDA5F59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6215" y="4575269"/>
            <a:ext cx="2130879" cy="2282731"/>
          </a:xfrm>
          <a:prstGeom prst="rect">
            <a:avLst/>
          </a:prstGeom>
        </p:spPr>
      </p:pic>
    </p:spTree>
    <p:extLst>
      <p:ext uri="{BB962C8B-B14F-4D97-AF65-F5344CB8AC3E}">
        <p14:creationId xmlns:p14="http://schemas.microsoft.com/office/powerpoint/2010/main" val="2856959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45200-FAF0-4C64-8C18-05242AF23A1B}"/>
              </a:ext>
            </a:extLst>
          </p:cNvPr>
          <p:cNvSpPr>
            <a:spLocks noGrp="1"/>
          </p:cNvSpPr>
          <p:nvPr>
            <p:ph type="title"/>
          </p:nvPr>
        </p:nvSpPr>
        <p:spPr/>
        <p:txBody>
          <a:bodyPr/>
          <a:lstStyle/>
          <a:p>
            <a:r>
              <a:rPr lang="en-US" dirty="0">
                <a:solidFill>
                  <a:srgbClr val="0070C0"/>
                </a:solidFill>
              </a:rPr>
              <a:t>Website demonstration</a:t>
            </a:r>
          </a:p>
        </p:txBody>
      </p:sp>
      <p:sp>
        <p:nvSpPr>
          <p:cNvPr id="3" name="Content Placeholder 2">
            <a:extLst>
              <a:ext uri="{FF2B5EF4-FFF2-40B4-BE49-F238E27FC236}">
                <a16:creationId xmlns:a16="http://schemas.microsoft.com/office/drawing/2014/main" id="{F2430C04-2EE5-48EB-98D9-4D091229074D}"/>
              </a:ext>
            </a:extLst>
          </p:cNvPr>
          <p:cNvSpPr>
            <a:spLocks noGrp="1"/>
          </p:cNvSpPr>
          <p:nvPr>
            <p:ph sz="quarter" idx="13"/>
          </p:nvPr>
        </p:nvSpPr>
        <p:spPr/>
        <p:txBody>
          <a:bodyPr/>
          <a:lstStyle/>
          <a:p>
            <a:r>
              <a:rPr lang="en-US" sz="2800" b="1" i="0" u="sng" dirty="0">
                <a:solidFill>
                  <a:srgbClr val="0070C0"/>
                </a:solidFill>
                <a:effectLst/>
                <a:latin typeface="Slack-Lato"/>
                <a:hlinkClick r:id="rId2">
                  <a:extLst>
                    <a:ext uri="{A12FA001-AC4F-418D-AE19-62706E023703}">
                      <ahyp:hlinkClr xmlns:ahyp="http://schemas.microsoft.com/office/drawing/2018/hyperlinkcolor" val="tx"/>
                    </a:ext>
                  </a:extLst>
                </a:hlinkClick>
              </a:rPr>
              <a:t>https://kellidsmith.github.io/SMU_Project3_Group2/Website%20-%20Copy/dashboard.html</a:t>
            </a:r>
            <a:endParaRPr lang="en-US" sz="2800" b="1" i="0" u="sng" dirty="0">
              <a:solidFill>
                <a:srgbClr val="0070C0"/>
              </a:solidFill>
              <a:effectLst/>
              <a:latin typeface="Slack-Lato"/>
            </a:endParaRPr>
          </a:p>
          <a:p>
            <a:endParaRPr lang="en-US" dirty="0"/>
          </a:p>
        </p:txBody>
      </p:sp>
    </p:spTree>
    <p:extLst>
      <p:ext uri="{BB962C8B-B14F-4D97-AF65-F5344CB8AC3E}">
        <p14:creationId xmlns:p14="http://schemas.microsoft.com/office/powerpoint/2010/main" val="1753014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3342C-298B-49EF-910D-471D3E9C20F6}"/>
              </a:ext>
            </a:extLst>
          </p:cNvPr>
          <p:cNvSpPr>
            <a:spLocks noGrp="1"/>
          </p:cNvSpPr>
          <p:nvPr>
            <p:ph type="ctrTitle"/>
          </p:nvPr>
        </p:nvSpPr>
        <p:spPr/>
        <p:txBody>
          <a:bodyPr/>
          <a:lstStyle/>
          <a:p>
            <a:r>
              <a:rPr lang="en-US" dirty="0">
                <a:solidFill>
                  <a:srgbClr val="0070C0"/>
                </a:solidFill>
              </a:rPr>
              <a:t>Thank you</a:t>
            </a:r>
          </a:p>
        </p:txBody>
      </p:sp>
      <p:sp>
        <p:nvSpPr>
          <p:cNvPr id="3" name="Subtitle 2">
            <a:extLst>
              <a:ext uri="{FF2B5EF4-FFF2-40B4-BE49-F238E27FC236}">
                <a16:creationId xmlns:a16="http://schemas.microsoft.com/office/drawing/2014/main" id="{E54C4CEE-FCC2-4EF6-A1DB-58B3CCBBF1C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26871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5F86BEAF-FD24-4827-AD37-6785EBC9C2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0" name="Picture 29">
            <a:extLst>
              <a:ext uri="{FF2B5EF4-FFF2-40B4-BE49-F238E27FC236}">
                <a16:creationId xmlns:a16="http://schemas.microsoft.com/office/drawing/2014/main" id="{21CB8282-44AF-40D0-A7E2-03734788DC4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Content Placeholder 5" descr="A picture containing dog, brown, looking, leash&#10;&#10;Description automatically generated">
            <a:extLst>
              <a:ext uri="{FF2B5EF4-FFF2-40B4-BE49-F238E27FC236}">
                <a16:creationId xmlns:a16="http://schemas.microsoft.com/office/drawing/2014/main" id="{E52E6A4C-3B34-45B6-8E6D-42905D61719B}"/>
              </a:ext>
            </a:extLst>
          </p:cNvPr>
          <p:cNvPicPr>
            <a:picLocks noGrp="1" noChangeAspect="1"/>
          </p:cNvPicPr>
          <p:nvPr>
            <p:ph sz="quarter" idx="14"/>
          </p:nvPr>
        </p:nvPicPr>
        <p:blipFill rotWithShape="1">
          <a:blip r:embed="rId4">
            <a:extLst>
              <a:ext uri="{28A0092B-C50C-407E-A947-70E740481C1C}">
                <a14:useLocalDpi xmlns:a14="http://schemas.microsoft.com/office/drawing/2010/main" val="0"/>
              </a:ext>
            </a:extLst>
          </a:blip>
          <a:srcRect b="8163"/>
          <a:stretch/>
        </p:blipFill>
        <p:spPr>
          <a:xfrm>
            <a:off x="20" y="10"/>
            <a:ext cx="12191980" cy="6857990"/>
          </a:xfrm>
          <a:prstGeom prst="rect">
            <a:avLst/>
          </a:prstGeom>
        </p:spPr>
      </p:pic>
      <p:sp>
        <p:nvSpPr>
          <p:cNvPr id="32" name="Rounded Rectangle 8">
            <a:extLst>
              <a:ext uri="{FF2B5EF4-FFF2-40B4-BE49-F238E27FC236}">
                <a16:creationId xmlns:a16="http://schemas.microsoft.com/office/drawing/2014/main" id="{D77CF7D5-36A3-4ED3-AE46-77E42D2AA7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038226" y="819150"/>
            <a:ext cx="10037605" cy="4972049"/>
          </a:xfrm>
          <a:prstGeom prst="roundRect">
            <a:avLst>
              <a:gd name="adj" fmla="val 4333"/>
            </a:avLst>
          </a:prstGeom>
          <a:solidFill>
            <a:schemeClr val="bg1">
              <a:alpha val="75000"/>
            </a:schemeClr>
          </a:solidFill>
          <a:ln w="82550">
            <a:solidFill>
              <a:srgbClr val="EAEAEA"/>
            </a:solidFill>
          </a:ln>
          <a:scene3d>
            <a:camera prst="orthographicFront"/>
            <a:lightRig rig="threePt" dir="t"/>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B82044-A5FA-4FED-8859-DB46822CD6C4}"/>
              </a:ext>
            </a:extLst>
          </p:cNvPr>
          <p:cNvSpPr>
            <a:spLocks noGrp="1"/>
          </p:cNvSpPr>
          <p:nvPr>
            <p:ph type="title"/>
          </p:nvPr>
        </p:nvSpPr>
        <p:spPr>
          <a:xfrm>
            <a:off x="1307482" y="950976"/>
            <a:ext cx="9499092" cy="1263718"/>
          </a:xfrm>
        </p:spPr>
        <p:txBody>
          <a:bodyPr vert="horz" lIns="91440" tIns="45720" rIns="91440" bIns="45720" rtlCol="0" anchor="ctr">
            <a:normAutofit/>
          </a:bodyPr>
          <a:lstStyle/>
          <a:p>
            <a:r>
              <a:rPr lang="en-US" dirty="0"/>
              <a:t>Inspiration</a:t>
            </a:r>
            <a:endParaRPr lang="en-US"/>
          </a:p>
        </p:txBody>
      </p:sp>
      <p:sp>
        <p:nvSpPr>
          <p:cNvPr id="3" name="Content Placeholder 2">
            <a:extLst>
              <a:ext uri="{FF2B5EF4-FFF2-40B4-BE49-F238E27FC236}">
                <a16:creationId xmlns:a16="http://schemas.microsoft.com/office/drawing/2014/main" id="{6B3C2DDE-05FD-477D-8CCD-029A8DB8A5AD}"/>
              </a:ext>
            </a:extLst>
          </p:cNvPr>
          <p:cNvSpPr>
            <a:spLocks noGrp="1"/>
          </p:cNvSpPr>
          <p:nvPr>
            <p:ph sz="quarter" idx="13"/>
          </p:nvPr>
        </p:nvSpPr>
        <p:spPr>
          <a:xfrm>
            <a:off x="1383682" y="2367093"/>
            <a:ext cx="9346692" cy="3090732"/>
          </a:xfrm>
        </p:spPr>
        <p:txBody>
          <a:bodyPr vert="horz" lIns="91440" tIns="45720" rIns="91440" bIns="45720" rtlCol="0">
            <a:normAutofit/>
          </a:bodyPr>
          <a:lstStyle/>
          <a:p>
            <a:pPr marL="0" indent="0">
              <a:buNone/>
            </a:pPr>
            <a:r>
              <a:rPr lang="en-US" b="0" i="0" dirty="0"/>
              <a:t>As awareness about animal wellbeing grows, the concern with animal shelters and stray animals grows as well. Many campaigns have been created to promote the adoption of pets versus purchasing them, but what do we know about pets available for adoption?</a:t>
            </a:r>
            <a:br>
              <a:rPr lang="en-US" dirty="0"/>
            </a:br>
            <a:endParaRPr lang="en-US" dirty="0"/>
          </a:p>
        </p:txBody>
      </p:sp>
    </p:spTree>
    <p:extLst>
      <p:ext uri="{BB962C8B-B14F-4D97-AF65-F5344CB8AC3E}">
        <p14:creationId xmlns:p14="http://schemas.microsoft.com/office/powerpoint/2010/main" val="1940553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926AB-1EE1-4ACA-9DC9-73924E44BCF1}"/>
              </a:ext>
            </a:extLst>
          </p:cNvPr>
          <p:cNvSpPr>
            <a:spLocks noGrp="1"/>
          </p:cNvSpPr>
          <p:nvPr>
            <p:ph type="title"/>
          </p:nvPr>
        </p:nvSpPr>
        <p:spPr/>
        <p:txBody>
          <a:bodyPr/>
          <a:lstStyle/>
          <a:p>
            <a:r>
              <a:rPr lang="en-US" dirty="0">
                <a:solidFill>
                  <a:srgbClr val="0070C0"/>
                </a:solidFill>
              </a:rPr>
              <a:t>What are we trying to accomplish?</a:t>
            </a:r>
          </a:p>
        </p:txBody>
      </p:sp>
      <p:sp>
        <p:nvSpPr>
          <p:cNvPr id="3" name="Content Placeholder 2">
            <a:extLst>
              <a:ext uri="{FF2B5EF4-FFF2-40B4-BE49-F238E27FC236}">
                <a16:creationId xmlns:a16="http://schemas.microsoft.com/office/drawing/2014/main" id="{2A07FA49-70BE-42C3-B224-1C19C7C7DA0A}"/>
              </a:ext>
            </a:extLst>
          </p:cNvPr>
          <p:cNvSpPr>
            <a:spLocks noGrp="1"/>
          </p:cNvSpPr>
          <p:nvPr>
            <p:ph sz="quarter" idx="13"/>
          </p:nvPr>
        </p:nvSpPr>
        <p:spPr/>
        <p:txBody>
          <a:bodyPr>
            <a:normAutofit fontScale="85000" lnSpcReduction="10000"/>
          </a:bodyPr>
          <a:lstStyle/>
          <a:p>
            <a:pPr marL="0" indent="0">
              <a:buNone/>
            </a:pPr>
            <a:r>
              <a:rPr lang="en-US" b="0" i="0" dirty="0">
                <a:solidFill>
                  <a:srgbClr val="0070C0"/>
                </a:solidFill>
                <a:effectLst/>
                <a:latin typeface="Slack-Lato"/>
              </a:rPr>
              <a:t>Our team compiled and sorted data from the city of Austin about their animal shelters to try to better understand the profile of these animals. We tried to analyze what kind of animals can be found in shelters and where do they come from, so that any person looking to adopt may have an easier time finding an animal that they love. </a:t>
            </a:r>
          </a:p>
          <a:p>
            <a:pPr marL="0" indent="0">
              <a:buNone/>
            </a:pPr>
            <a:r>
              <a:rPr lang="en-US" b="0" i="0" dirty="0">
                <a:solidFill>
                  <a:srgbClr val="0070C0"/>
                </a:solidFill>
                <a:effectLst/>
                <a:latin typeface="Slack-Lato"/>
              </a:rPr>
              <a:t>Additionally, this site can be used as a resource for animal shelters and local governments for management purposes. </a:t>
            </a:r>
            <a:endParaRPr lang="en-US" dirty="0">
              <a:solidFill>
                <a:srgbClr val="0070C0"/>
              </a:solidFill>
            </a:endParaRPr>
          </a:p>
        </p:txBody>
      </p:sp>
      <p:pic>
        <p:nvPicPr>
          <p:cNvPr id="10" name="Picture 9" descr="A cat standing on a carpet&#10;&#10;Description automatically generated with low confidence">
            <a:extLst>
              <a:ext uri="{FF2B5EF4-FFF2-40B4-BE49-F238E27FC236}">
                <a16:creationId xmlns:a16="http://schemas.microsoft.com/office/drawing/2014/main" id="{3C223962-8B8C-46C4-8810-0F659765C554}"/>
              </a:ext>
            </a:extLst>
          </p:cNvPr>
          <p:cNvPicPr>
            <a:picLocks noChangeAspect="1"/>
          </p:cNvPicPr>
          <p:nvPr/>
        </p:nvPicPr>
        <p:blipFill rotWithShape="1">
          <a:blip r:embed="rId2">
            <a:extLst>
              <a:ext uri="{28A0092B-C50C-407E-A947-70E740481C1C}">
                <a14:useLocalDpi xmlns:a14="http://schemas.microsoft.com/office/drawing/2010/main" val="0"/>
              </a:ext>
            </a:extLst>
          </a:blip>
          <a:srcRect t="36601" b="25926"/>
          <a:stretch/>
        </p:blipFill>
        <p:spPr>
          <a:xfrm>
            <a:off x="6172199" y="2367091"/>
            <a:ext cx="5848743" cy="2802555"/>
          </a:xfrm>
          <a:prstGeom prst="rect">
            <a:avLst/>
          </a:prstGeom>
        </p:spPr>
      </p:pic>
    </p:spTree>
    <p:extLst>
      <p:ext uri="{BB962C8B-B14F-4D97-AF65-F5344CB8AC3E}">
        <p14:creationId xmlns:p14="http://schemas.microsoft.com/office/powerpoint/2010/main" val="2406852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F86BEAF-FD24-4827-AD37-6785EBC9C2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5" name="Rectangle 14">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og sitting on the ground with a sign behind it&#10;&#10;Description automatically generated with low confidence">
            <a:extLst>
              <a:ext uri="{FF2B5EF4-FFF2-40B4-BE49-F238E27FC236}">
                <a16:creationId xmlns:a16="http://schemas.microsoft.com/office/drawing/2014/main" id="{610B7FBC-6D91-4F6F-8E0E-45D71D16D9C7}"/>
              </a:ext>
            </a:extLst>
          </p:cNvPr>
          <p:cNvPicPr>
            <a:picLocks noChangeAspect="1"/>
          </p:cNvPicPr>
          <p:nvPr/>
        </p:nvPicPr>
        <p:blipFill rotWithShape="1">
          <a:blip r:embed="rId4">
            <a:extLst>
              <a:ext uri="{28A0092B-C50C-407E-A947-70E740481C1C}">
                <a14:useLocalDpi xmlns:a14="http://schemas.microsoft.com/office/drawing/2010/main" val="0"/>
              </a:ext>
            </a:extLst>
          </a:blip>
          <a:srcRect l="12611" r="9140"/>
          <a:stretch/>
        </p:blipFill>
        <p:spPr>
          <a:xfrm>
            <a:off x="20" y="10"/>
            <a:ext cx="4024741" cy="6857990"/>
          </a:xfrm>
          <a:prstGeom prst="rect">
            <a:avLst/>
          </a:prstGeom>
        </p:spPr>
      </p:pic>
      <p:sp>
        <p:nvSpPr>
          <p:cNvPr id="17" name="Rectangle 16">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FCA1D15-792A-4082-A6EF-0DDDC7BFCB30}"/>
              </a:ext>
            </a:extLst>
          </p:cNvPr>
          <p:cNvSpPr>
            <a:spLocks noGrp="1"/>
          </p:cNvSpPr>
          <p:nvPr>
            <p:ph type="title"/>
          </p:nvPr>
        </p:nvSpPr>
        <p:spPr>
          <a:xfrm>
            <a:off x="4465050" y="618517"/>
            <a:ext cx="6672886" cy="1596177"/>
          </a:xfrm>
        </p:spPr>
        <p:txBody>
          <a:bodyPr vert="horz" lIns="91440" tIns="45720" rIns="91440" bIns="45720" rtlCol="0" anchor="ctr">
            <a:normAutofit/>
          </a:bodyPr>
          <a:lstStyle/>
          <a:p>
            <a:r>
              <a:rPr lang="en-US" dirty="0">
                <a:solidFill>
                  <a:schemeClr val="accent1">
                    <a:lumMod val="75000"/>
                  </a:schemeClr>
                </a:solidFill>
              </a:rPr>
              <a:t>data</a:t>
            </a:r>
          </a:p>
        </p:txBody>
      </p:sp>
      <p:sp>
        <p:nvSpPr>
          <p:cNvPr id="4" name="Content Placeholder 3">
            <a:extLst>
              <a:ext uri="{FF2B5EF4-FFF2-40B4-BE49-F238E27FC236}">
                <a16:creationId xmlns:a16="http://schemas.microsoft.com/office/drawing/2014/main" id="{D1AC2D18-60BF-4C6D-9998-B8C4CD12B20A}"/>
              </a:ext>
            </a:extLst>
          </p:cNvPr>
          <p:cNvSpPr>
            <a:spLocks noGrp="1"/>
          </p:cNvSpPr>
          <p:nvPr>
            <p:ph sz="quarter" idx="14"/>
          </p:nvPr>
        </p:nvSpPr>
        <p:spPr>
          <a:xfrm>
            <a:off x="4465048" y="2367092"/>
            <a:ext cx="6672887" cy="3424107"/>
          </a:xfrm>
        </p:spPr>
        <p:txBody>
          <a:bodyPr vert="horz" lIns="91440" tIns="45720" rIns="91440" bIns="45720" rtlCol="0">
            <a:normAutofit/>
          </a:bodyPr>
          <a:lstStyle/>
          <a:p>
            <a:pPr marL="0" indent="0">
              <a:buNone/>
            </a:pPr>
            <a:r>
              <a:rPr lang="en-US" sz="1700" dirty="0">
                <a:solidFill>
                  <a:srgbClr val="0070C0"/>
                </a:solidFill>
                <a:latin typeface="Slack-Lato"/>
              </a:rPr>
              <a:t>We wanted to use data from the city of </a:t>
            </a:r>
            <a:r>
              <a:rPr lang="en-US" sz="1700" dirty="0" err="1">
                <a:solidFill>
                  <a:srgbClr val="0070C0"/>
                </a:solidFill>
                <a:latin typeface="Slack-Lato"/>
              </a:rPr>
              <a:t>dallas</a:t>
            </a:r>
            <a:r>
              <a:rPr lang="en-US" sz="1700" dirty="0">
                <a:solidFill>
                  <a:srgbClr val="0070C0"/>
                </a:solidFill>
                <a:latin typeface="Slack-Lato"/>
              </a:rPr>
              <a:t>, but we struggled to find a data set that contained geo location, breed, type of animal and everything else we needed for the website. turns out Austin, </a:t>
            </a:r>
            <a:r>
              <a:rPr lang="en-US" sz="1700" dirty="0" err="1">
                <a:solidFill>
                  <a:srgbClr val="0070C0"/>
                </a:solidFill>
                <a:latin typeface="Slack-Lato"/>
              </a:rPr>
              <a:t>tx</a:t>
            </a:r>
            <a:r>
              <a:rPr lang="en-US" sz="1700" dirty="0">
                <a:solidFill>
                  <a:srgbClr val="0070C0"/>
                </a:solidFill>
                <a:latin typeface="Slack-Lato"/>
              </a:rPr>
              <a:t>, had the perfect data set.</a:t>
            </a:r>
          </a:p>
          <a:p>
            <a:pPr marL="0"/>
            <a:r>
              <a:rPr lang="en-US" dirty="0">
                <a:solidFill>
                  <a:srgbClr val="0070C0"/>
                </a:solidFill>
                <a:hlinkClick r:id="rId5">
                  <a:extLst>
                    <a:ext uri="{A12FA001-AC4F-418D-AE19-62706E023703}">
                      <ahyp:hlinkClr xmlns:ahyp="http://schemas.microsoft.com/office/drawing/2018/hyperlinkcolor" val="tx"/>
                    </a:ext>
                  </a:extLst>
                </a:hlinkClick>
              </a:rPr>
              <a:t>https://github.com/chris-krokus/Project-3-Group-4/tree/master/Resources</a:t>
            </a:r>
            <a:endParaRPr lang="en-US" dirty="0">
              <a:solidFill>
                <a:srgbClr val="0070C0"/>
              </a:solidFill>
            </a:endParaRPr>
          </a:p>
          <a:p>
            <a:pPr marL="0" indent="0">
              <a:buNone/>
            </a:pPr>
            <a:endParaRPr lang="en-US" dirty="0"/>
          </a:p>
        </p:txBody>
      </p:sp>
    </p:spTree>
    <p:extLst>
      <p:ext uri="{BB962C8B-B14F-4D97-AF65-F5344CB8AC3E}">
        <p14:creationId xmlns:p14="http://schemas.microsoft.com/office/powerpoint/2010/main" val="3758995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sunglasses&#10;&#10;Description automatically generated">
            <a:extLst>
              <a:ext uri="{FF2B5EF4-FFF2-40B4-BE49-F238E27FC236}">
                <a16:creationId xmlns:a16="http://schemas.microsoft.com/office/drawing/2014/main" id="{4257A2CA-9DFA-42B0-A993-68969676D772}"/>
              </a:ext>
            </a:extLst>
          </p:cNvPr>
          <p:cNvPicPr>
            <a:picLocks noChangeAspect="1"/>
          </p:cNvPicPr>
          <p:nvPr/>
        </p:nvPicPr>
        <p:blipFill rotWithShape="1">
          <a:blip r:embed="rId2">
            <a:extLst>
              <a:ext uri="{28A0092B-C50C-407E-A947-70E740481C1C}">
                <a14:useLocalDpi xmlns:a14="http://schemas.microsoft.com/office/drawing/2010/main" val="0"/>
              </a:ext>
            </a:extLst>
          </a:blip>
          <a:srcRect l="30518" r="3230" b="-1"/>
          <a:stretch/>
        </p:blipFill>
        <p:spPr>
          <a:xfrm>
            <a:off x="1" y="10"/>
            <a:ext cx="7479157" cy="6857990"/>
          </a:xfrm>
          <a:prstGeom prst="rect">
            <a:avLst/>
          </a:prstGeom>
        </p:spPr>
      </p:pic>
      <p:sp>
        <p:nvSpPr>
          <p:cNvPr id="12" name="Rectangle 11">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23E330-5FF4-4AF0-9E84-A045BCF0B55D}"/>
              </a:ext>
            </a:extLst>
          </p:cNvPr>
          <p:cNvSpPr>
            <a:spLocks noGrp="1"/>
          </p:cNvSpPr>
          <p:nvPr>
            <p:ph type="title"/>
          </p:nvPr>
        </p:nvSpPr>
        <p:spPr>
          <a:xfrm>
            <a:off x="8196408" y="640831"/>
            <a:ext cx="3352128" cy="1573863"/>
          </a:xfrm>
        </p:spPr>
        <p:txBody>
          <a:bodyPr>
            <a:normAutofit/>
          </a:bodyPr>
          <a:lstStyle/>
          <a:p>
            <a:pPr algn="l"/>
            <a:r>
              <a:rPr lang="en-US" dirty="0">
                <a:solidFill>
                  <a:srgbClr val="0070C0"/>
                </a:solidFill>
              </a:rPr>
              <a:t>Color scheme</a:t>
            </a:r>
          </a:p>
        </p:txBody>
      </p:sp>
      <p:sp>
        <p:nvSpPr>
          <p:cNvPr id="3" name="Content Placeholder 2">
            <a:extLst>
              <a:ext uri="{FF2B5EF4-FFF2-40B4-BE49-F238E27FC236}">
                <a16:creationId xmlns:a16="http://schemas.microsoft.com/office/drawing/2014/main" id="{95CE3B9A-CDB3-4AE0-84EF-D608D406FE57}"/>
              </a:ext>
            </a:extLst>
          </p:cNvPr>
          <p:cNvSpPr>
            <a:spLocks noGrp="1"/>
          </p:cNvSpPr>
          <p:nvPr>
            <p:ph sz="quarter" idx="13"/>
          </p:nvPr>
        </p:nvSpPr>
        <p:spPr>
          <a:xfrm>
            <a:off x="8196408" y="2367092"/>
            <a:ext cx="3352128" cy="3881309"/>
          </a:xfrm>
        </p:spPr>
        <p:txBody>
          <a:bodyPr>
            <a:normAutofit/>
          </a:bodyPr>
          <a:lstStyle/>
          <a:p>
            <a:pPr>
              <a:lnSpc>
                <a:spcPct val="110000"/>
              </a:lnSpc>
            </a:pPr>
            <a:r>
              <a:rPr lang="en-US" sz="1600" dirty="0">
                <a:solidFill>
                  <a:srgbClr val="0070C0"/>
                </a:solidFill>
              </a:rPr>
              <a:t>According to journal of the American veterinary medical association</a:t>
            </a:r>
            <a:r>
              <a:rPr lang="en-US" sz="1600" i="1" dirty="0">
                <a:solidFill>
                  <a:srgbClr val="0070C0"/>
                </a:solidFill>
              </a:rPr>
              <a:t>, </a:t>
            </a:r>
            <a:r>
              <a:rPr lang="en-US" sz="1600" dirty="0">
                <a:solidFill>
                  <a:srgbClr val="0070C0"/>
                </a:solidFill>
              </a:rPr>
              <a:t>dogs do see colors. They can see blues, yellows and shades of gray (a spectrum of color similar to humans who are red-green colorblind). So, we decided to use those colors in case your dog wants to help you find another pet.</a:t>
            </a:r>
          </a:p>
          <a:p>
            <a:pPr marL="0" indent="0">
              <a:lnSpc>
                <a:spcPct val="110000"/>
              </a:lnSpc>
              <a:buNone/>
            </a:pPr>
            <a:r>
              <a:rPr lang="en-US" sz="1500" dirty="0">
                <a:solidFill>
                  <a:srgbClr val="FFFF00"/>
                </a:solidFill>
                <a:hlinkClick r:id="rId4">
                  <a:extLst>
                    <a:ext uri="{A12FA001-AC4F-418D-AE19-62706E023703}">
                      <ahyp:hlinkClr xmlns:ahyp="http://schemas.microsoft.com/office/drawing/2018/hyperlinkcolor" val="tx"/>
                    </a:ext>
                  </a:extLst>
                </a:hlinkClick>
              </a:rPr>
              <a:t>Vision in dogs - PubMed (nih.gov)</a:t>
            </a:r>
            <a:endParaRPr lang="en-US" sz="1500" dirty="0">
              <a:solidFill>
                <a:srgbClr val="FFFF00"/>
              </a:solidFill>
            </a:endParaRPr>
          </a:p>
          <a:p>
            <a:pPr marL="0" indent="0">
              <a:lnSpc>
                <a:spcPct val="110000"/>
              </a:lnSpc>
              <a:buNone/>
            </a:pPr>
            <a:endParaRPr lang="en-US" sz="1500" dirty="0"/>
          </a:p>
        </p:txBody>
      </p:sp>
    </p:spTree>
    <p:extLst>
      <p:ext uri="{BB962C8B-B14F-4D97-AF65-F5344CB8AC3E}">
        <p14:creationId xmlns:p14="http://schemas.microsoft.com/office/powerpoint/2010/main" val="3799630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F86BEAF-FD24-4827-AD37-6785EBC9C2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5" name="Rectangle 14">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Content Placeholder 5" descr="A picture containing indoor, mammal, brown, sloth&#10;&#10;Description automatically generated">
            <a:extLst>
              <a:ext uri="{FF2B5EF4-FFF2-40B4-BE49-F238E27FC236}">
                <a16:creationId xmlns:a16="http://schemas.microsoft.com/office/drawing/2014/main" id="{AEF39BF9-AD25-4CCB-B3F4-5D4CBC4E9D82}"/>
              </a:ext>
            </a:extLst>
          </p:cNvPr>
          <p:cNvPicPr>
            <a:picLocks noGrp="1" noChangeAspect="1"/>
          </p:cNvPicPr>
          <p:nvPr>
            <p:ph sz="quarter" idx="14"/>
          </p:nvPr>
        </p:nvPicPr>
        <p:blipFill rotWithShape="1">
          <a:blip r:embed="rId4">
            <a:extLst>
              <a:ext uri="{28A0092B-C50C-407E-A947-70E740481C1C}">
                <a14:useLocalDpi xmlns:a14="http://schemas.microsoft.com/office/drawing/2010/main" val="0"/>
              </a:ext>
            </a:extLst>
          </a:blip>
          <a:srcRect l="6397" r="15354"/>
          <a:stretch/>
        </p:blipFill>
        <p:spPr>
          <a:xfrm>
            <a:off x="20" y="10"/>
            <a:ext cx="4024741" cy="6857990"/>
          </a:xfrm>
          <a:prstGeom prst="rect">
            <a:avLst/>
          </a:prstGeom>
        </p:spPr>
      </p:pic>
      <p:sp>
        <p:nvSpPr>
          <p:cNvPr id="2" name="Title 1">
            <a:extLst>
              <a:ext uri="{FF2B5EF4-FFF2-40B4-BE49-F238E27FC236}">
                <a16:creationId xmlns:a16="http://schemas.microsoft.com/office/drawing/2014/main" id="{193F5282-BA61-4D3C-9721-E5CF45F9DBAA}"/>
              </a:ext>
            </a:extLst>
          </p:cNvPr>
          <p:cNvSpPr>
            <a:spLocks noGrp="1"/>
          </p:cNvSpPr>
          <p:nvPr>
            <p:ph type="title"/>
          </p:nvPr>
        </p:nvSpPr>
        <p:spPr>
          <a:xfrm>
            <a:off x="4465050" y="618517"/>
            <a:ext cx="6672886" cy="1596177"/>
          </a:xfrm>
        </p:spPr>
        <p:txBody>
          <a:bodyPr vert="horz" lIns="91440" tIns="45720" rIns="91440" bIns="45720" rtlCol="0" anchor="ctr">
            <a:normAutofit/>
          </a:bodyPr>
          <a:lstStyle/>
          <a:p>
            <a:r>
              <a:rPr lang="en-US" dirty="0">
                <a:solidFill>
                  <a:srgbClr val="0070C0"/>
                </a:solidFill>
              </a:rPr>
              <a:t>Difficulties, struggles and hiccups</a:t>
            </a:r>
          </a:p>
        </p:txBody>
      </p:sp>
      <p:sp>
        <p:nvSpPr>
          <p:cNvPr id="3" name="Content Placeholder 2">
            <a:extLst>
              <a:ext uri="{FF2B5EF4-FFF2-40B4-BE49-F238E27FC236}">
                <a16:creationId xmlns:a16="http://schemas.microsoft.com/office/drawing/2014/main" id="{C39D66B1-131F-4241-AA50-6A115A056FB1}"/>
              </a:ext>
            </a:extLst>
          </p:cNvPr>
          <p:cNvSpPr>
            <a:spLocks noGrp="1"/>
          </p:cNvSpPr>
          <p:nvPr>
            <p:ph sz="quarter" idx="13"/>
          </p:nvPr>
        </p:nvSpPr>
        <p:spPr>
          <a:xfrm>
            <a:off x="4465048" y="2367092"/>
            <a:ext cx="6672887" cy="3424107"/>
          </a:xfrm>
        </p:spPr>
        <p:txBody>
          <a:bodyPr vert="horz" lIns="91440" tIns="45720" rIns="91440" bIns="45720" rtlCol="0">
            <a:normAutofit/>
          </a:bodyPr>
          <a:lstStyle/>
          <a:p>
            <a:r>
              <a:rPr lang="en-US" sz="1900" dirty="0">
                <a:solidFill>
                  <a:srgbClr val="0070C0"/>
                </a:solidFill>
              </a:rPr>
              <a:t>Finding a data set that contained consistently current information about animals being taken into the shelters.</a:t>
            </a:r>
          </a:p>
          <a:p>
            <a:r>
              <a:rPr lang="en-US" sz="1900" dirty="0">
                <a:solidFill>
                  <a:srgbClr val="0070C0"/>
                </a:solidFill>
              </a:rPr>
              <a:t>Filtering and cleaning the data set, which contained 70,000+ rows</a:t>
            </a:r>
          </a:p>
          <a:p>
            <a:r>
              <a:rPr lang="en-US" sz="1900" dirty="0">
                <a:solidFill>
                  <a:srgbClr val="0070C0"/>
                </a:solidFill>
              </a:rPr>
              <a:t>Getting the geo (</a:t>
            </a:r>
            <a:r>
              <a:rPr lang="en-US" sz="1900" dirty="0" err="1">
                <a:solidFill>
                  <a:srgbClr val="0070C0"/>
                </a:solidFill>
              </a:rPr>
              <a:t>lat</a:t>
            </a:r>
            <a:r>
              <a:rPr lang="en-US" sz="1900" dirty="0">
                <a:solidFill>
                  <a:srgbClr val="0070C0"/>
                </a:solidFill>
              </a:rPr>
              <a:t>/long) data to load on the maps.</a:t>
            </a:r>
          </a:p>
          <a:p>
            <a:r>
              <a:rPr lang="en-US" sz="1900" dirty="0">
                <a:solidFill>
                  <a:srgbClr val="0070C0"/>
                </a:solidFill>
              </a:rPr>
              <a:t>Getting visuals to load to the website once it’s hosted on </a:t>
            </a:r>
            <a:r>
              <a:rPr lang="en-US" sz="1900" dirty="0" err="1">
                <a:solidFill>
                  <a:srgbClr val="0070C0"/>
                </a:solidFill>
              </a:rPr>
              <a:t>github</a:t>
            </a:r>
            <a:endParaRPr lang="en-US" sz="1900" dirty="0">
              <a:solidFill>
                <a:srgbClr val="0070C0"/>
              </a:solidFill>
            </a:endParaRPr>
          </a:p>
          <a:p>
            <a:endParaRPr lang="en-US" sz="1900" dirty="0"/>
          </a:p>
        </p:txBody>
      </p:sp>
    </p:spTree>
    <p:extLst>
      <p:ext uri="{BB962C8B-B14F-4D97-AF65-F5344CB8AC3E}">
        <p14:creationId xmlns:p14="http://schemas.microsoft.com/office/powerpoint/2010/main" val="2324812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F86BEAF-FD24-4827-AD37-6785EBC9C2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5" name="Rectangle 14">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Content Placeholder 5" descr="A dog sitting in a car&#10;&#10;Description automatically generated">
            <a:extLst>
              <a:ext uri="{FF2B5EF4-FFF2-40B4-BE49-F238E27FC236}">
                <a16:creationId xmlns:a16="http://schemas.microsoft.com/office/drawing/2014/main" id="{AF24B412-38EB-4203-8A1E-4A7A873E3A6F}"/>
              </a:ext>
            </a:extLst>
          </p:cNvPr>
          <p:cNvPicPr>
            <a:picLocks noGrp="1" noChangeAspect="1"/>
          </p:cNvPicPr>
          <p:nvPr>
            <p:ph sz="quarter" idx="14"/>
          </p:nvPr>
        </p:nvPicPr>
        <p:blipFill rotWithShape="1">
          <a:blip r:embed="rId4">
            <a:extLst>
              <a:ext uri="{28A0092B-C50C-407E-A947-70E740481C1C}">
                <a14:useLocalDpi xmlns:a14="http://schemas.microsoft.com/office/drawing/2010/main" val="0"/>
              </a:ext>
            </a:extLst>
          </a:blip>
          <a:srcRect t="7028" r="2" b="24202"/>
          <a:stretch/>
        </p:blipFill>
        <p:spPr>
          <a:xfrm>
            <a:off x="1" y="1099670"/>
            <a:ext cx="6279893" cy="5758329"/>
          </a:xfrm>
          <a:prstGeom prst="rect">
            <a:avLst/>
          </a:prstGeom>
        </p:spPr>
      </p:pic>
      <p:sp>
        <p:nvSpPr>
          <p:cNvPr id="2" name="Title 1">
            <a:extLst>
              <a:ext uri="{FF2B5EF4-FFF2-40B4-BE49-F238E27FC236}">
                <a16:creationId xmlns:a16="http://schemas.microsoft.com/office/drawing/2014/main" id="{57146675-75BA-4517-90AF-2BB9B492DA01}"/>
              </a:ext>
            </a:extLst>
          </p:cNvPr>
          <p:cNvSpPr>
            <a:spLocks noGrp="1"/>
          </p:cNvSpPr>
          <p:nvPr>
            <p:ph type="title"/>
          </p:nvPr>
        </p:nvSpPr>
        <p:spPr>
          <a:xfrm>
            <a:off x="8115095" y="90995"/>
            <a:ext cx="3352128" cy="1573863"/>
          </a:xfrm>
        </p:spPr>
        <p:txBody>
          <a:bodyPr vert="horz" lIns="91440" tIns="45720" rIns="91440" bIns="45720" rtlCol="0" anchor="ctr">
            <a:normAutofit/>
          </a:bodyPr>
          <a:lstStyle/>
          <a:p>
            <a:pPr algn="l"/>
            <a:r>
              <a:rPr lang="en-US" dirty="0">
                <a:solidFill>
                  <a:srgbClr val="0070C0"/>
                </a:solidFill>
              </a:rPr>
              <a:t>takeaways</a:t>
            </a:r>
          </a:p>
        </p:txBody>
      </p:sp>
      <p:sp>
        <p:nvSpPr>
          <p:cNvPr id="3" name="Content Placeholder 2">
            <a:extLst>
              <a:ext uri="{FF2B5EF4-FFF2-40B4-BE49-F238E27FC236}">
                <a16:creationId xmlns:a16="http://schemas.microsoft.com/office/drawing/2014/main" id="{8FAB4691-D11B-4635-B9FE-51CEE2F7C9D0}"/>
              </a:ext>
            </a:extLst>
          </p:cNvPr>
          <p:cNvSpPr>
            <a:spLocks noGrp="1"/>
          </p:cNvSpPr>
          <p:nvPr>
            <p:ph sz="quarter" idx="13"/>
          </p:nvPr>
        </p:nvSpPr>
        <p:spPr>
          <a:xfrm>
            <a:off x="8115095" y="1410448"/>
            <a:ext cx="3433441" cy="4837954"/>
          </a:xfrm>
        </p:spPr>
        <p:txBody>
          <a:bodyPr vert="horz" lIns="91440" tIns="45720" rIns="91440" bIns="45720" rtlCol="0">
            <a:normAutofit lnSpcReduction="10000"/>
          </a:bodyPr>
          <a:lstStyle/>
          <a:p>
            <a:pPr algn="l"/>
            <a:r>
              <a:rPr lang="en-US" sz="1400" b="0" i="0" dirty="0">
                <a:solidFill>
                  <a:srgbClr val="0070C0"/>
                </a:solidFill>
                <a:effectLst/>
                <a:latin typeface="Slack-Lato"/>
              </a:rPr>
              <a:t>Over the 4 years analyzed we saw consistent trends of </a:t>
            </a:r>
            <a:r>
              <a:rPr lang="en-US" sz="1400" b="1" i="0" dirty="0">
                <a:solidFill>
                  <a:srgbClr val="0070C0"/>
                </a:solidFill>
                <a:effectLst/>
                <a:latin typeface="Slack-Lato"/>
              </a:rPr>
              <a:t>Outcome Type vs Income Type trends</a:t>
            </a:r>
            <a:br>
              <a:rPr lang="en-US" sz="1400" b="0" i="0" dirty="0">
                <a:solidFill>
                  <a:srgbClr val="0070C0"/>
                </a:solidFill>
                <a:effectLst/>
                <a:latin typeface="Slack-Lato"/>
              </a:rPr>
            </a:br>
            <a:endParaRPr lang="en-US" sz="1400" b="0" i="0" dirty="0">
              <a:solidFill>
                <a:srgbClr val="0070C0"/>
              </a:solidFill>
              <a:effectLst/>
              <a:latin typeface="Slack-Lato"/>
            </a:endParaRPr>
          </a:p>
          <a:p>
            <a:pPr algn="l"/>
            <a:r>
              <a:rPr lang="en-US" sz="1400" b="0" i="0" dirty="0">
                <a:solidFill>
                  <a:srgbClr val="0070C0"/>
                </a:solidFill>
                <a:effectLst/>
                <a:latin typeface="Slack-Lato"/>
              </a:rPr>
              <a:t>Stray was the primary intake type cited across all 4 years, followed by Owner Surrender and Public Assist.</a:t>
            </a:r>
          </a:p>
          <a:p>
            <a:pPr algn="l">
              <a:buFont typeface="Arial" panose="020B0604020202020204" pitchFamily="34" charset="0"/>
              <a:buChar char="•"/>
            </a:pPr>
            <a:r>
              <a:rPr lang="en-US" sz="1400" b="0" i="0" dirty="0">
                <a:solidFill>
                  <a:srgbClr val="0070C0"/>
                </a:solidFill>
                <a:effectLst/>
                <a:latin typeface="Slack-Lato"/>
              </a:rPr>
              <a:t>Depending on the year analyzed</a:t>
            </a:r>
          </a:p>
          <a:p>
            <a:pPr lvl="1"/>
            <a:r>
              <a:rPr lang="en-US" sz="1200" b="0" i="0" dirty="0">
                <a:solidFill>
                  <a:srgbClr val="0070C0"/>
                </a:solidFill>
                <a:effectLst/>
                <a:latin typeface="Slack-Lato"/>
              </a:rPr>
              <a:t>Strays - the two highest outcomes were Adoption (41-51%) and Return to Owner (28-31%)</a:t>
            </a:r>
          </a:p>
          <a:p>
            <a:pPr lvl="1"/>
            <a:r>
              <a:rPr lang="en-US" sz="1200" b="0" i="0" dirty="0">
                <a:solidFill>
                  <a:srgbClr val="0070C0"/>
                </a:solidFill>
                <a:effectLst/>
                <a:latin typeface="Slack-Lato"/>
              </a:rPr>
              <a:t>Owner Surrender- the two highest outcomes were Adoption (41-51%) and Transfers (28-31%)</a:t>
            </a:r>
          </a:p>
          <a:p>
            <a:pPr lvl="1"/>
            <a:r>
              <a:rPr lang="en-US" sz="1200" b="0" i="0" dirty="0">
                <a:solidFill>
                  <a:srgbClr val="0070C0"/>
                </a:solidFill>
                <a:effectLst/>
                <a:latin typeface="Slack-Lato"/>
              </a:rPr>
              <a:t>Public Assist - the two highest outcomes were Return to Owner (70-80%) and Transfers (20% in 2017) and Adoption (9-11% 2014-2016)</a:t>
            </a:r>
          </a:p>
          <a:p>
            <a:pPr>
              <a:lnSpc>
                <a:spcPct val="110000"/>
              </a:lnSpc>
            </a:pPr>
            <a:endParaRPr lang="en-US" sz="1500" dirty="0"/>
          </a:p>
        </p:txBody>
      </p:sp>
    </p:spTree>
    <p:extLst>
      <p:ext uri="{BB962C8B-B14F-4D97-AF65-F5344CB8AC3E}">
        <p14:creationId xmlns:p14="http://schemas.microsoft.com/office/powerpoint/2010/main" val="424598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A8721-704A-4C4F-BA78-24CC12758A03}"/>
              </a:ext>
            </a:extLst>
          </p:cNvPr>
          <p:cNvSpPr>
            <a:spLocks noGrp="1"/>
          </p:cNvSpPr>
          <p:nvPr>
            <p:ph type="title"/>
          </p:nvPr>
        </p:nvSpPr>
        <p:spPr>
          <a:xfrm>
            <a:off x="913774" y="62705"/>
            <a:ext cx="10364451" cy="1596177"/>
          </a:xfrm>
        </p:spPr>
        <p:txBody>
          <a:bodyPr/>
          <a:lstStyle/>
          <a:p>
            <a:r>
              <a:rPr lang="en-US" dirty="0">
                <a:solidFill>
                  <a:srgbClr val="0070C0"/>
                </a:solidFill>
              </a:rPr>
              <a:t>Takeaways </a:t>
            </a:r>
            <a:r>
              <a:rPr lang="en-US" sz="2000" dirty="0">
                <a:solidFill>
                  <a:srgbClr val="0070C0"/>
                </a:solidFill>
              </a:rPr>
              <a:t>(continued)</a:t>
            </a:r>
            <a:endParaRPr lang="en-US" dirty="0">
              <a:solidFill>
                <a:srgbClr val="0070C0"/>
              </a:solidFill>
            </a:endParaRPr>
          </a:p>
        </p:txBody>
      </p:sp>
      <p:sp>
        <p:nvSpPr>
          <p:cNvPr id="3" name="Text Placeholder 2">
            <a:extLst>
              <a:ext uri="{FF2B5EF4-FFF2-40B4-BE49-F238E27FC236}">
                <a16:creationId xmlns:a16="http://schemas.microsoft.com/office/drawing/2014/main" id="{219AB9FE-FC24-42A3-9869-F23898236895}"/>
              </a:ext>
            </a:extLst>
          </p:cNvPr>
          <p:cNvSpPr>
            <a:spLocks noGrp="1"/>
          </p:cNvSpPr>
          <p:nvPr>
            <p:ph type="body" idx="1"/>
          </p:nvPr>
        </p:nvSpPr>
        <p:spPr>
          <a:xfrm>
            <a:off x="1092540" y="1761418"/>
            <a:ext cx="4873474" cy="679994"/>
          </a:xfrm>
        </p:spPr>
        <p:txBody>
          <a:bodyPr/>
          <a:lstStyle/>
          <a:p>
            <a:r>
              <a:rPr lang="en-US" dirty="0">
                <a:solidFill>
                  <a:srgbClr val="0070C0"/>
                </a:solidFill>
              </a:rPr>
              <a:t>Breeds</a:t>
            </a:r>
          </a:p>
        </p:txBody>
      </p:sp>
      <p:sp>
        <p:nvSpPr>
          <p:cNvPr id="4" name="Content Placeholder 3">
            <a:extLst>
              <a:ext uri="{FF2B5EF4-FFF2-40B4-BE49-F238E27FC236}">
                <a16:creationId xmlns:a16="http://schemas.microsoft.com/office/drawing/2014/main" id="{542A652F-8315-4E05-A588-655C4216F3A2}"/>
              </a:ext>
            </a:extLst>
          </p:cNvPr>
          <p:cNvSpPr>
            <a:spLocks noGrp="1"/>
          </p:cNvSpPr>
          <p:nvPr>
            <p:ph sz="quarter" idx="13"/>
          </p:nvPr>
        </p:nvSpPr>
        <p:spPr>
          <a:xfrm>
            <a:off x="913774" y="2543947"/>
            <a:ext cx="5106027" cy="3767205"/>
          </a:xfrm>
        </p:spPr>
        <p:txBody>
          <a:bodyPr>
            <a:normAutofit fontScale="92500" lnSpcReduction="20000"/>
          </a:bodyPr>
          <a:lstStyle/>
          <a:p>
            <a:r>
              <a:rPr lang="en-US" dirty="0">
                <a:solidFill>
                  <a:srgbClr val="0070C0"/>
                </a:solidFill>
              </a:rPr>
              <a:t>For dogs, every year during the period analyzed, the top three breeds in shelters were: pit bull mix, Labrador retriever mix and chihuahua mix</a:t>
            </a:r>
          </a:p>
          <a:p>
            <a:pPr lvl="1"/>
            <a:r>
              <a:rPr lang="en-US" dirty="0">
                <a:solidFill>
                  <a:srgbClr val="0070C0"/>
                </a:solidFill>
              </a:rPr>
              <a:t>German shepherd mix and Australian cattle dog mix were 4</a:t>
            </a:r>
            <a:r>
              <a:rPr lang="en-US" baseline="30000" dirty="0">
                <a:solidFill>
                  <a:srgbClr val="0070C0"/>
                </a:solidFill>
              </a:rPr>
              <a:t>th</a:t>
            </a:r>
            <a:r>
              <a:rPr lang="en-US" dirty="0">
                <a:solidFill>
                  <a:srgbClr val="0070C0"/>
                </a:solidFill>
              </a:rPr>
              <a:t> and 5</a:t>
            </a:r>
            <a:r>
              <a:rPr lang="en-US" baseline="30000" dirty="0">
                <a:solidFill>
                  <a:srgbClr val="0070C0"/>
                </a:solidFill>
              </a:rPr>
              <a:t>th</a:t>
            </a:r>
            <a:r>
              <a:rPr lang="en-US" dirty="0">
                <a:solidFill>
                  <a:srgbClr val="0070C0"/>
                </a:solidFill>
              </a:rPr>
              <a:t> also every year analyzed</a:t>
            </a:r>
          </a:p>
          <a:p>
            <a:r>
              <a:rPr lang="en-US" dirty="0">
                <a:solidFill>
                  <a:srgbClr val="0070C0"/>
                </a:solidFill>
              </a:rPr>
              <a:t> for cats, every year during the period analyzed, the top three breeds in shelters were: domestic short, medium and longhair mixes</a:t>
            </a:r>
          </a:p>
          <a:p>
            <a:pPr lvl="1"/>
            <a:r>
              <a:rPr lang="en-US" dirty="0">
                <a:solidFill>
                  <a:srgbClr val="0070C0"/>
                </a:solidFill>
              </a:rPr>
              <a:t>Siamese was 4</a:t>
            </a:r>
            <a:r>
              <a:rPr lang="en-US" baseline="30000" dirty="0">
                <a:solidFill>
                  <a:srgbClr val="0070C0"/>
                </a:solidFill>
              </a:rPr>
              <a:t>th</a:t>
            </a:r>
            <a:r>
              <a:rPr lang="en-US" dirty="0">
                <a:solidFill>
                  <a:srgbClr val="0070C0"/>
                </a:solidFill>
              </a:rPr>
              <a:t> in all years analyzed</a:t>
            </a:r>
          </a:p>
        </p:txBody>
      </p:sp>
      <p:pic>
        <p:nvPicPr>
          <p:cNvPr id="8" name="Content Placeholder 7" descr="A picture containing indoor, cat, laying, domestic cat&#10;&#10;Description automatically generated">
            <a:extLst>
              <a:ext uri="{FF2B5EF4-FFF2-40B4-BE49-F238E27FC236}">
                <a16:creationId xmlns:a16="http://schemas.microsoft.com/office/drawing/2014/main" id="{860C7054-A7AB-47CF-9C6B-F6CBA29EB7FA}"/>
              </a:ext>
            </a:extLst>
          </p:cNvPr>
          <p:cNvPicPr>
            <a:picLocks noGrp="1" noChangeAspect="1"/>
          </p:cNvPicPr>
          <p:nvPr>
            <p:ph sz="quarter" idx="14"/>
          </p:nvPr>
        </p:nvPicPr>
        <p:blipFill>
          <a:blip r:embed="rId2">
            <a:extLst>
              <a:ext uri="{28A0092B-C50C-407E-A947-70E740481C1C}">
                <a14:useLocalDpi xmlns:a14="http://schemas.microsoft.com/office/drawing/2010/main" val="0"/>
              </a:ext>
            </a:extLst>
          </a:blip>
          <a:stretch>
            <a:fillRect/>
          </a:stretch>
        </p:blipFill>
        <p:spPr>
          <a:xfrm>
            <a:off x="6681695" y="1190812"/>
            <a:ext cx="4297082" cy="5371353"/>
          </a:xfrm>
        </p:spPr>
      </p:pic>
    </p:spTree>
    <p:extLst>
      <p:ext uri="{BB962C8B-B14F-4D97-AF65-F5344CB8AC3E}">
        <p14:creationId xmlns:p14="http://schemas.microsoft.com/office/powerpoint/2010/main" val="3452173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45200-FAF0-4C64-8C18-05242AF23A1B}"/>
              </a:ext>
            </a:extLst>
          </p:cNvPr>
          <p:cNvSpPr>
            <a:spLocks noGrp="1"/>
          </p:cNvSpPr>
          <p:nvPr>
            <p:ph type="title"/>
          </p:nvPr>
        </p:nvSpPr>
        <p:spPr/>
        <p:txBody>
          <a:bodyPr/>
          <a:lstStyle/>
          <a:p>
            <a:r>
              <a:rPr lang="en-US" dirty="0">
                <a:solidFill>
                  <a:srgbClr val="0070C0"/>
                </a:solidFill>
              </a:rPr>
              <a:t>Future work and limitations</a:t>
            </a:r>
          </a:p>
        </p:txBody>
      </p:sp>
      <p:sp>
        <p:nvSpPr>
          <p:cNvPr id="3" name="Content Placeholder 2">
            <a:extLst>
              <a:ext uri="{FF2B5EF4-FFF2-40B4-BE49-F238E27FC236}">
                <a16:creationId xmlns:a16="http://schemas.microsoft.com/office/drawing/2014/main" id="{F2430C04-2EE5-48EB-98D9-4D091229074D}"/>
              </a:ext>
            </a:extLst>
          </p:cNvPr>
          <p:cNvSpPr>
            <a:spLocks noGrp="1"/>
          </p:cNvSpPr>
          <p:nvPr>
            <p:ph sz="quarter" idx="13"/>
          </p:nvPr>
        </p:nvSpPr>
        <p:spPr>
          <a:xfrm>
            <a:off x="986137" y="2386827"/>
            <a:ext cx="10363826" cy="3424107"/>
          </a:xfrm>
        </p:spPr>
        <p:txBody>
          <a:bodyPr>
            <a:normAutofit fontScale="62500" lnSpcReduction="20000"/>
          </a:bodyPr>
          <a:lstStyle/>
          <a:p>
            <a:pPr marL="0" indent="0">
              <a:buNone/>
            </a:pPr>
            <a:r>
              <a:rPr lang="en-US" sz="2500" dirty="0">
                <a:solidFill>
                  <a:srgbClr val="0070C0"/>
                </a:solidFill>
              </a:rPr>
              <a:t>Future Work</a:t>
            </a:r>
          </a:p>
          <a:p>
            <a:r>
              <a:rPr lang="en-US" sz="2500" dirty="0">
                <a:solidFill>
                  <a:srgbClr val="0070C0"/>
                </a:solidFill>
              </a:rPr>
              <a:t>Incorporating filters by animal type, breed, animal shelter contact information on the map</a:t>
            </a:r>
          </a:p>
          <a:p>
            <a:r>
              <a:rPr lang="en-US" sz="2500" dirty="0">
                <a:solidFill>
                  <a:srgbClr val="0070C0"/>
                </a:solidFill>
              </a:rPr>
              <a:t>More in depth visualizations with D3 and other sources  </a:t>
            </a:r>
          </a:p>
          <a:p>
            <a:r>
              <a:rPr lang="en-US" sz="2500" dirty="0">
                <a:solidFill>
                  <a:srgbClr val="0070C0"/>
                </a:solidFill>
              </a:rPr>
              <a:t>Site enhancements   </a:t>
            </a:r>
          </a:p>
          <a:p>
            <a:pPr marL="0" indent="0">
              <a:buNone/>
            </a:pPr>
            <a:r>
              <a:rPr lang="en-US" sz="2500" dirty="0">
                <a:solidFill>
                  <a:srgbClr val="0070C0"/>
                </a:solidFill>
              </a:rPr>
              <a:t>Limitations </a:t>
            </a:r>
          </a:p>
          <a:p>
            <a:r>
              <a:rPr lang="en-US" sz="2500" dirty="0">
                <a:solidFill>
                  <a:srgbClr val="0070C0"/>
                </a:solidFill>
              </a:rPr>
              <a:t>Data was limited to 2014 -2017 </a:t>
            </a:r>
          </a:p>
          <a:p>
            <a:r>
              <a:rPr lang="en-US" sz="2500" dirty="0">
                <a:solidFill>
                  <a:srgbClr val="0070C0"/>
                </a:solidFill>
              </a:rPr>
              <a:t>Data entries included some addresses that could not be converted to </a:t>
            </a:r>
            <a:r>
              <a:rPr lang="en-US" sz="2500" dirty="0" err="1">
                <a:solidFill>
                  <a:srgbClr val="0070C0"/>
                </a:solidFill>
              </a:rPr>
              <a:t>lat</a:t>
            </a:r>
            <a:r>
              <a:rPr lang="en-US" sz="2500" dirty="0">
                <a:solidFill>
                  <a:srgbClr val="0070C0"/>
                </a:solidFill>
              </a:rPr>
              <a:t>/</a:t>
            </a:r>
            <a:r>
              <a:rPr lang="en-US" sz="2500" dirty="0" err="1">
                <a:solidFill>
                  <a:srgbClr val="0070C0"/>
                </a:solidFill>
              </a:rPr>
              <a:t>lng</a:t>
            </a:r>
            <a:r>
              <a:rPr lang="en-US" sz="2500" dirty="0">
                <a:solidFill>
                  <a:srgbClr val="0070C0"/>
                </a:solidFill>
              </a:rPr>
              <a:t> properly</a:t>
            </a:r>
          </a:p>
          <a:p>
            <a:r>
              <a:rPr lang="en-US" sz="2500" dirty="0">
                <a:solidFill>
                  <a:srgbClr val="0070C0"/>
                </a:solidFill>
              </a:rPr>
              <a:t>Unproven data points such as time in shelter, condition upon intake, reasons for pick up, etc. </a:t>
            </a:r>
          </a:p>
          <a:p>
            <a:endParaRPr lang="en-US" dirty="0"/>
          </a:p>
        </p:txBody>
      </p:sp>
    </p:spTree>
    <p:extLst>
      <p:ext uri="{BB962C8B-B14F-4D97-AF65-F5344CB8AC3E}">
        <p14:creationId xmlns:p14="http://schemas.microsoft.com/office/powerpoint/2010/main" val="3151630796"/>
      </p:ext>
    </p:extLst>
  </p:cSld>
  <p:clrMapOvr>
    <a:masterClrMapping/>
  </p:clrMapOvr>
</p:sld>
</file>

<file path=ppt/theme/theme1.xml><?xml version="1.0" encoding="utf-8"?>
<a:theme xmlns:a="http://schemas.openxmlformats.org/drawingml/2006/main" name="Dropl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843</TotalTime>
  <Words>643</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Slack-Lato</vt:lpstr>
      <vt:lpstr>Tw Cen MT</vt:lpstr>
      <vt:lpstr>Droplet</vt:lpstr>
      <vt:lpstr>Austin Animal shelter data page</vt:lpstr>
      <vt:lpstr>Inspiration</vt:lpstr>
      <vt:lpstr>What are we trying to accomplish?</vt:lpstr>
      <vt:lpstr>data</vt:lpstr>
      <vt:lpstr>Color scheme</vt:lpstr>
      <vt:lpstr>Difficulties, struggles and hiccups</vt:lpstr>
      <vt:lpstr>takeaways</vt:lpstr>
      <vt:lpstr>Takeaways (continued)</vt:lpstr>
      <vt:lpstr>Future work and limitations</vt:lpstr>
      <vt:lpstr>Website demonstration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Austin Animal shelter data page</dc:title>
  <dc:creator>Lucas da Silva</dc:creator>
  <cp:lastModifiedBy>Lucas da Silva</cp:lastModifiedBy>
  <cp:revision>8</cp:revision>
  <dcterms:created xsi:type="dcterms:W3CDTF">2021-10-11T07:41:55Z</dcterms:created>
  <dcterms:modified xsi:type="dcterms:W3CDTF">2021-10-18T03:57:50Z</dcterms:modified>
</cp:coreProperties>
</file>

<file path=docProps/thumbnail.jpeg>
</file>